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7.xml" ContentType="application/vnd.openxmlformats-officedocument.presentationml.notesSlide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ppt/tags/tag5.xml" ContentType="application/vnd.openxmlformats-officedocument.presentationml.tags+xml"/>
  <Override PartName="/ppt/notesSlides/notesSlide9.xml" ContentType="application/vnd.openxmlformats-officedocument.presentationml.notesSlide+xml"/>
  <Override PartName="/ppt/tags/tag6.xml" ContentType="application/vnd.openxmlformats-officedocument.presentationml.tags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tags/tag1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1.xml" ContentType="application/vnd.openxmlformats-officedocument.presentationml.notesSlide+xml"/>
  <Override PartName="/ppt/tags/tag16.xml" ContentType="application/vnd.openxmlformats-officedocument.presentationml.tags+xml"/>
  <Override PartName="/ppt/notesSlides/notesSlide22.xml" ContentType="application/vnd.openxmlformats-officedocument.presentationml.notesSlide+xml"/>
  <Override PartName="/ppt/tags/tag17.xml" ContentType="application/vnd.openxmlformats-officedocument.presentationml.tags+xml"/>
  <Override PartName="/ppt/notesSlides/notesSlide23.xml" ContentType="application/vnd.openxmlformats-officedocument.presentationml.notesSlide+xml"/>
  <Override PartName="/ppt/tags/tag18.xml" ContentType="application/vnd.openxmlformats-officedocument.presentationml.tags+xml"/>
  <Override PartName="/ppt/notesSlides/notesSlide24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7.xml" ContentType="application/vnd.openxmlformats-officedocument.presentationml.notesSlide+xml"/>
  <Override PartName="/ppt/tags/tag28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7" r:id="rId2"/>
    <p:sldId id="258" r:id="rId3"/>
    <p:sldId id="259" r:id="rId4"/>
    <p:sldId id="261" r:id="rId5"/>
    <p:sldId id="260" r:id="rId6"/>
    <p:sldId id="262" r:id="rId7"/>
    <p:sldId id="299" r:id="rId8"/>
    <p:sldId id="263" r:id="rId9"/>
    <p:sldId id="264" r:id="rId10"/>
    <p:sldId id="282" r:id="rId11"/>
    <p:sldId id="265" r:id="rId12"/>
    <p:sldId id="266" r:id="rId13"/>
    <p:sldId id="268" r:id="rId14"/>
    <p:sldId id="300" r:id="rId15"/>
    <p:sldId id="269" r:id="rId16"/>
    <p:sldId id="301" r:id="rId17"/>
    <p:sldId id="270" r:id="rId18"/>
    <p:sldId id="283" r:id="rId19"/>
    <p:sldId id="271" r:id="rId20"/>
    <p:sldId id="272" r:id="rId21"/>
    <p:sldId id="284" r:id="rId22"/>
    <p:sldId id="273" r:id="rId23"/>
    <p:sldId id="274" r:id="rId24"/>
    <p:sldId id="276" r:id="rId25"/>
    <p:sldId id="277" r:id="rId26"/>
    <p:sldId id="278" r:id="rId27"/>
    <p:sldId id="280" r:id="rId28"/>
    <p:sldId id="286" r:id="rId2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8" autoAdjust="0"/>
    <p:restoredTop sz="86370"/>
  </p:normalViewPr>
  <p:slideViewPr>
    <p:cSldViewPr snapToGrid="0" showGuides="1">
      <p:cViewPr varScale="1">
        <p:scale>
          <a:sx n="108" d="100"/>
          <a:sy n="108" d="100"/>
        </p:scale>
        <p:origin x="208" y="208"/>
      </p:cViewPr>
      <p:guideLst>
        <p:guide orient="horz" pos="216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6146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6147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20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21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22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4098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4099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28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6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7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8194" name="备注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 anchorCtr="0"/>
          <a:lstStyle/>
          <a:p>
            <a:pPr lvl="0"/>
            <a:endParaRPr lang="zh-CN" altLang="en-US" dirty="0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 anchorCtr="0"/>
          <a:lstStyle/>
          <a:p>
            <a:pPr lvl="0" algn="r"/>
            <a:fld id="{9A0DB2DC-4C9A-4742-B13C-FB6460FD3503}" type="slidenum">
              <a:rPr lang="zh-CN" altLang="en-US" sz="1200"/>
              <a:t>9</a:t>
            </a:fld>
            <a:endParaRPr lang="zh-CN" altLang="en-US" sz="12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2025/3/9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2025/3/9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1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2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7.xml"/><Relationship Id="rId5" Type="http://schemas.openxmlformats.org/officeDocument/2006/relationships/image" Target="../media/image25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5" Type="http://schemas.openxmlformats.org/officeDocument/2006/relationships/image" Target="../media/image26.png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28.jpeg"/><Relationship Id="rId5" Type="http://schemas.openxmlformats.org/officeDocument/2006/relationships/tags" Target="../tags/tag23.xml"/><Relationship Id="rId10" Type="http://schemas.openxmlformats.org/officeDocument/2006/relationships/image" Target="../media/image27.jpeg"/><Relationship Id="rId4" Type="http://schemas.openxmlformats.org/officeDocument/2006/relationships/tags" Target="../tags/tag22.xml"/><Relationship Id="rId9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7.xml"/><Relationship Id="rId7" Type="http://schemas.openxmlformats.org/officeDocument/2006/relationships/image" Target="../media/image30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27.xml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2"/>
          <p:cNvSpPr>
            <a:spLocks noChangeAspect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/>
          <a:p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07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5738" y="5794375"/>
            <a:ext cx="1660525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8"/>
          <p:cNvSpPr txBox="1"/>
          <p:nvPr/>
        </p:nvSpPr>
        <p:spPr>
          <a:xfrm>
            <a:off x="4735513" y="4129405"/>
            <a:ext cx="27209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涂程颖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北京大学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计算机学院</a:t>
            </a:r>
          </a:p>
        </p:txBody>
      </p:sp>
      <p:sp>
        <p:nvSpPr>
          <p:cNvPr id="3076" name="标题 1"/>
          <p:cNvSpPr>
            <a:spLocks noGrp="1"/>
          </p:cNvSpPr>
          <p:nvPr>
            <p:ph type="ctrTitle"/>
          </p:nvPr>
        </p:nvSpPr>
        <p:spPr>
          <a:xfrm>
            <a:off x="2465388" y="1590675"/>
            <a:ext cx="7261225" cy="1541463"/>
          </a:xfrm>
        </p:spPr>
        <p:txBody>
          <a:bodyPr vert="horz" lIns="91440" tIns="45720" rIns="91440" bIns="45720" anchor="b" anchorCtr="0">
            <a:normAutofit/>
          </a:bodyPr>
          <a:lstStyle/>
          <a:p>
            <a:pPr defTabSz="914400">
              <a:buClrTx/>
              <a:buSzTx/>
              <a:buFontTx/>
              <a:buNone/>
            </a:pPr>
            <a: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大语言模型入门</a:t>
            </a:r>
            <a:b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</a:br>
            <a: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提示词工程</a:t>
            </a:r>
            <a:r>
              <a:rPr lang="en-US" altLang="zh-CN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 (Prompt Engineering)</a:t>
            </a:r>
            <a:endParaRPr lang="zh-CN" altLang="en-US" sz="2000" kern="1200" dirty="0">
              <a:latin typeface="Times New Roman" panose="02020503050405090304" charset="0"/>
              <a:ea typeface="楷体" panose="02010609060101010101" charset="-122"/>
              <a:cs typeface="Times New Roman" panose="0202050305040509030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DeepSeek-R1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官方对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Prompt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的使用建议</a:t>
            </a: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73430" y="6203315"/>
            <a:ext cx="5903817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https://github.com/deepseek-ai/DeepSeek-R1/</a:t>
            </a:r>
          </a:p>
        </p:txBody>
      </p:sp>
      <p:pic>
        <p:nvPicPr>
          <p:cNvPr id="3" name="图片 2" descr="截屏2025-03-04 09.39.5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0685" y="1973580"/>
            <a:ext cx="8850630" cy="40627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325880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Single Prompt Techniques: Program-Aided Language Models (PAL)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将思考过程呈现为带有代码的自然语言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来扩展思维链提示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以使用LangChain PALChain类实现</a:t>
            </a:r>
          </a:p>
        </p:txBody>
      </p:sp>
      <p:pic>
        <p:nvPicPr>
          <p:cNvPr id="3" name="图片 2" descr="截屏2025-03-02 10.40.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3010" y="2877185"/>
            <a:ext cx="9273540" cy="291465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006316" y="6334125"/>
            <a:ext cx="4022489" cy="3695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https://arxiv.org/abs/2211.10435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746740" cy="1492250"/>
          </a:xfrm>
        </p:spPr>
        <p:txBody>
          <a:bodyPr>
            <a:no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Self Consistency (SC)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基于直觉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：a complex reasoning problem typically admits multiple different ways of thinking leading to its unique correct answer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多次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使用相同的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CoT，从而生成一组不同的推理路径，然后通过投票选择最一致的答案</a:t>
            </a:r>
          </a:p>
        </p:txBody>
      </p:sp>
      <p:pic>
        <p:nvPicPr>
          <p:cNvPr id="2" name="图片 1" descr="截屏2025-03-02 10.44.2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0870" y="2930525"/>
            <a:ext cx="7957185" cy="375729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https://arxiv.org/abs/2203.11171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71894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Prompt Chaining 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链式提示</a:t>
            </a:r>
            <a:endParaRPr kumimoji="1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不是一次性给出一个复杂的指令或问题给模型，而是将大问题分解成一系列更小、更具体的子问题，每个子问题通过生成的文本作为下一个提示的基础，逐步引导模型向目标输出逼近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有效提高模型的响应质量，减少错误，并使得生成的内容更加符合用户的预期</a:t>
            </a:r>
          </a:p>
        </p:txBody>
      </p:sp>
      <p:pic>
        <p:nvPicPr>
          <p:cNvPr id="3" name="图片 2" descr="截屏2025-03-02 11.09.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2315" y="3729990"/>
            <a:ext cx="5139055" cy="18307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449070"/>
          </a:xfrm>
        </p:spPr>
        <p:txBody>
          <a:bodyPr>
            <a:normAutofit lnSpcReduction="2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Prompt Chaining </a:t>
            </a:r>
            <a:r>
              <a:rPr kumimoji="1" lang="zh-CN" altLang="en-US" sz="2400" dirty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链式提示</a:t>
            </a:r>
            <a:endParaRPr kumimoji="1" lang="en-US" altLang="zh-CN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例子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根据输入的故事梗概生成带有人物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故事节奏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、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地点和对话的故事内容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可以在序列中的每个点上实现人工检查，如果响应不符合特定标准则可以触发重新运行</a:t>
            </a:r>
          </a:p>
        </p:txBody>
      </p:sp>
      <p:pic>
        <p:nvPicPr>
          <p:cNvPr id="4" name="图片 3" descr="截屏2025-03-02 11.09.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0750" y="2887345"/>
            <a:ext cx="7073900" cy="3333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643380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Least to Most Prompting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让模型来分解子问题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在与符号操作、组合泛化和数学推理相关的任务上表现良好</a:t>
            </a:r>
          </a:p>
        </p:txBody>
      </p:sp>
      <p:pic>
        <p:nvPicPr>
          <p:cNvPr id="2" name="图片 1" descr="截屏2025-03-02 11.11.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98040" y="3295650"/>
            <a:ext cx="7282180" cy="225742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https://arxiv.org/abs/2205.10625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817245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Least to Most Prompting</a:t>
            </a:r>
            <a:endParaRPr kumimoji="1" lang="zh-CN" altLang="en-US" sz="2055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 descr="截屏2025-03-02 11.12.1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09520" y="2004695"/>
            <a:ext cx="6699885" cy="460311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https://arxiv.org/abs/2205.10625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3086735"/>
          </a:xfrm>
        </p:spPr>
        <p:txBody>
          <a:bodyPr>
            <a:normAutofit lnSpcReduction="2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Tree of Thoughts (ToT)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扩展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CoT，允许模型探索多个推理步骤和自我评估选择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需要解决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4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个问题</a:t>
            </a: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如何将中间过程分解为</a:t>
            </a:r>
            <a:r>
              <a:rPr kumimoji="1" lang="zh-CN" altLang="en-US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</a:t>
            </a:r>
            <a:r>
              <a:rPr kumimoji="1" lang="en-US" altLang="zh-CN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步骤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如何从每个状态中产生潜在的想法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如何启发式地评估状态（使用Prompt）</a:t>
            </a:r>
          </a:p>
          <a:p>
            <a:pPr marL="1143000" marR="0" lvl="2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使用什么搜索算法</a:t>
            </a:r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https://arxiv.org/abs/2305.10601</a:t>
            </a:r>
          </a:p>
        </p:txBody>
      </p:sp>
      <p:pic>
        <p:nvPicPr>
          <p:cNvPr id="2" name="图片 1" descr="截屏2025-03-04 11.13.5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16630" y="2284095"/>
            <a:ext cx="7556500" cy="412369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002665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Multiple Prompt Techniques: Tree of Thoughts (ToT) </a:t>
            </a:r>
            <a:endParaRPr kumimoji="1" lang="en-US" altLang="zh-CN" sz="2055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截屏2025-03-02 13.45.0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620" y="2621915"/>
            <a:ext cx="9390380" cy="2713355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https://arxiv.org/abs/2305.10601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325880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LLM with external tools: Retrieval-Augmented Generation (RAG)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Retrieval: 系统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检索</a:t>
            </a:r>
            <a:r>
              <a:rPr kumimoji="1" 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可能回答问题的相关文档，通常使用向量</a:t>
            </a: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检索</a:t>
            </a:r>
            <a:endParaRPr kumimoji="1" lang="en-US" sz="2055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Generation: 相关文档与初始问题一起作为上下文传递给LLM</a:t>
            </a:r>
          </a:p>
        </p:txBody>
      </p:sp>
      <p:pic>
        <p:nvPicPr>
          <p:cNvPr id="2" name="图片 1" descr="截屏2025-03-02 13.49.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4330" y="2871470"/>
            <a:ext cx="8470900" cy="35052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1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pic>
        <p:nvPicPr>
          <p:cNvPr id="5123" name="Picture 1" descr="page2image3539380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525" y="4140200"/>
            <a:ext cx="2273300" cy="2717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4" name="内容占位符 2"/>
          <p:cNvSpPr>
            <a:spLocks noGrp="1"/>
          </p:cNvSpPr>
          <p:nvPr>
            <p:ph idx="1"/>
          </p:nvPr>
        </p:nvSpPr>
        <p:spPr>
          <a:xfrm>
            <a:off x="1906905" y="1691005"/>
            <a:ext cx="8208645" cy="3724275"/>
          </a:xfrm>
        </p:spPr>
        <p:txBody>
          <a:bodyPr vert="horz" lIns="91440" tIns="45720" rIns="91440" bIns="45720" anchor="t" anchorCtr="0">
            <a:normAutofit lnSpcReduction="10000"/>
          </a:bodyPr>
          <a:lstStyle/>
          <a:p>
            <a:endParaRPr lang="zh-CN" altLang="zh-CN" sz="3200" b="1">
              <a:latin typeface="楷体" panose="02010609060101010101" charset="-122"/>
              <a:ea typeface="楷体" panose="02010609060101010101" charset="-122"/>
              <a:sym typeface="等线" panose="02010600030101010101" charset="-122"/>
            </a:endParaRPr>
          </a:p>
          <a:p>
            <a:r>
              <a:rPr lang="zh-CN" altLang="zh-CN" sz="3200" b="1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提示词工程介绍</a:t>
            </a:r>
          </a:p>
          <a:p>
            <a:endParaRPr lang="zh-CN" altLang="zh-CN" sz="3200" b="1">
              <a:latin typeface="楷体" panose="02010609060101010101" charset="-122"/>
              <a:ea typeface="楷体" panose="02010609060101010101" charset="-122"/>
              <a:sym typeface="等线" panose="02010600030101010101" charset="-122"/>
            </a:endParaRPr>
          </a:p>
          <a:p>
            <a:r>
              <a:rPr lang="zh-CN" altLang="zh-CN" sz="3200" b="1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提示词技巧</a:t>
            </a:r>
          </a:p>
          <a:p>
            <a:endParaRPr lang="zh-CN" altLang="zh-CN" sz="3200" b="1">
              <a:latin typeface="楷体" panose="02010609060101010101" charset="-122"/>
              <a:ea typeface="楷体" panose="02010609060101010101" charset="-122"/>
              <a:sym typeface="等线" panose="02010600030101010101" charset="-122"/>
            </a:endParaRPr>
          </a:p>
          <a:p>
            <a:r>
              <a:rPr lang="zh-CN" altLang="zh-CN" sz="3200" b="1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提示词攻击</a:t>
            </a:r>
            <a:r>
              <a:rPr lang="en-US" altLang="zh-CN" sz="3200" b="1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 Prompt Hacking</a:t>
            </a:r>
            <a:endParaRPr lang="zh-CN" altLang="zh-CN" sz="3200" b="1">
              <a:latin typeface="楷体" panose="02010609060101010101" charset="-122"/>
              <a:ea typeface="楷体" panose="02010609060101010101" charset="-122"/>
              <a:sym typeface="等线" panose="02010600030101010101" charset="-122"/>
            </a:endParaRPr>
          </a:p>
          <a:p>
            <a:endParaRPr lang="zh-CN" altLang="en-US" sz="3200" b="1" dirty="0">
              <a:latin typeface="楷体" panose="02010609060101010101" charset="-122"/>
              <a:ea typeface="楷体" panose="02010609060101010101" charset="-122"/>
              <a:sym typeface="等线" panose="02010600030101010101" charset="-122"/>
            </a:endParaRPr>
          </a:p>
        </p:txBody>
      </p:sp>
      <p:sp>
        <p:nvSpPr>
          <p:cNvPr id="5125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46113" y="223838"/>
            <a:ext cx="3429000" cy="1325562"/>
          </a:xfrm>
        </p:spPr>
        <p:txBody>
          <a:bodyPr vert="horz" lIns="91440" tIns="45720" rIns="91440" bIns="45720" anchor="ctr" anchorCtr="0"/>
          <a:lstStyle/>
          <a:p>
            <a:r>
              <a:rPr lang="en-US" altLang="zh-CN" b="1">
                <a:latin typeface="楷体" panose="02010609060101010101" charset="-122"/>
                <a:ea typeface="楷体" panose="02010609060101010101" charset="-122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120140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LLM with external tools: ReAct framework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ReAct框架可以选择一个可用的工具（如搜索引擎、计算器、SQL agent），应用它并分析结果来决定下一步的行动</a:t>
            </a:r>
          </a:p>
        </p:txBody>
      </p:sp>
      <p:pic>
        <p:nvPicPr>
          <p:cNvPr id="3" name="图片 2" descr="截屏2025-03-03 10.37.44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567940" y="3101340"/>
            <a:ext cx="6109970" cy="238760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https://arxiv.org/abs/2210.03629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742315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LLM with external tools: ReAct framework</a:t>
            </a:r>
            <a:endParaRPr kumimoji="1" lang="en-US" sz="2055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334135" y="5777865"/>
            <a:ext cx="6407150" cy="7423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思考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于最新的推理大模型</a:t>
            </a:r>
            <a:r>
              <a:rPr kumimoji="1" lang="en-US" altLang="zh-CN" sz="2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GPT-o1 / DeepSeek-R1，</a:t>
            </a:r>
            <a:r>
              <a:rPr kumimoji="1" lang="zh-CN" altLang="en-US" sz="2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这些提示词技巧还适用吗</a:t>
            </a:r>
            <a:r>
              <a:rPr kumimoji="1" lang="en-US" altLang="zh-CN" sz="2000" dirty="0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  <a:sym typeface="+mn-ea"/>
              </a:rPr>
              <a:t>？</a:t>
            </a:r>
            <a:endParaRPr kumimoji="1" lang="en-US" altLang="zh-CN" sz="2000" b="0" i="0" u="none" strike="noStrike" kern="1200" cap="none" spc="0" normalizeH="0" baseline="0" noProof="1">
              <a:solidFill>
                <a:srgbClr val="FF0000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  <a:sym typeface="+mn-ea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8433435" y="640778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https://arxiv.org/abs/2210.03629</a:t>
            </a:r>
          </a:p>
        </p:txBody>
      </p:sp>
      <p:pic>
        <p:nvPicPr>
          <p:cNvPr id="2" name="图片 1" descr="截屏2025-03-04 12.39.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4135" y="2008505"/>
            <a:ext cx="8302625" cy="36512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DeepSeek-R1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官方对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Prompt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的使用建议</a:t>
            </a:r>
          </a:p>
        </p:txBody>
      </p:sp>
      <p:pic>
        <p:nvPicPr>
          <p:cNvPr id="2" name="图片 1" descr="截屏2025-03-03 10.42.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9890" y="2009775"/>
            <a:ext cx="8442960" cy="3902075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73430" y="6203315"/>
            <a:ext cx="5323205" cy="53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https://github.com/deepseek-ai/DeepSeek-R1/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官方提示库</a:t>
            </a: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73430" y="6203315"/>
            <a:ext cx="5323205" cy="53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https://api-docs.deepseek.com/prompt-library</a:t>
            </a:r>
          </a:p>
        </p:txBody>
      </p:sp>
      <p:pic>
        <p:nvPicPr>
          <p:cNvPr id="4" name="图片 3" descr="截屏2025-03-03 10.55.05"/>
          <p:cNvPicPr>
            <a:picLocks noChangeAspect="1"/>
          </p:cNvPicPr>
          <p:nvPr/>
        </p:nvPicPr>
        <p:blipFill>
          <a:blip r:embed="rId5"/>
          <a:srcRect t="1194"/>
          <a:stretch>
            <a:fillRect/>
          </a:stretch>
        </p:blipFill>
        <p:spPr>
          <a:xfrm>
            <a:off x="1584960" y="1895475"/>
            <a:ext cx="8823960" cy="430784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官方提示库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角色设定的重要性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-&gt; 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大模型设定定位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让模型表现更好</a:t>
            </a:r>
          </a:p>
        </p:txBody>
      </p:sp>
      <p:sp>
        <p:nvSpPr>
          <p:cNvPr id="3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73430" y="6203315"/>
            <a:ext cx="5323205" cy="538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8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https://api-docs.deepseek.com/prompt-library</a:t>
            </a:r>
          </a:p>
        </p:txBody>
      </p:sp>
      <p:pic>
        <p:nvPicPr>
          <p:cNvPr id="2" name="图片 1" descr="截屏2025-03-03 10.53.03"/>
          <p:cNvPicPr>
            <a:picLocks noChangeAspect="1"/>
          </p:cNvPicPr>
          <p:nvPr/>
        </p:nvPicPr>
        <p:blipFill>
          <a:blip r:embed="rId5"/>
          <a:srcRect t="953"/>
          <a:stretch>
            <a:fillRect/>
          </a:stretch>
        </p:blipFill>
        <p:spPr>
          <a:xfrm>
            <a:off x="1463040" y="2000885"/>
            <a:ext cx="9452610" cy="409384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791972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提示词攻击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</a:rPr>
              <a:t> Prompt Hacking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Prompt Hacking:  精心设计输入给 LLM 的Prompt，诱导模型产生非预期、有害或敏感的输出</a:t>
            </a: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l="13862" t="27657" r="9185" b="66315"/>
          <a:stretch>
            <a:fillRect/>
          </a:stretch>
        </p:blipFill>
        <p:spPr>
          <a:xfrm>
            <a:off x="946150" y="2452370"/>
            <a:ext cx="4378325" cy="74231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rcRect l="13096" t="40056" r="12939" b="54742"/>
          <a:stretch>
            <a:fillRect/>
          </a:stretch>
        </p:blipFill>
        <p:spPr>
          <a:xfrm>
            <a:off x="6075680" y="2452370"/>
            <a:ext cx="4873625" cy="742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rcRect l="13186" t="20317" r="9138" b="53205"/>
          <a:stretch>
            <a:fillRect/>
          </a:stretch>
        </p:blipFill>
        <p:spPr>
          <a:xfrm>
            <a:off x="946785" y="3274695"/>
            <a:ext cx="4377690" cy="322961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rcRect l="13928" t="54650" r="9579" b="25242"/>
          <a:stretch>
            <a:fillRect/>
          </a:stretch>
        </p:blipFill>
        <p:spPr>
          <a:xfrm>
            <a:off x="6075680" y="3274695"/>
            <a:ext cx="4443730" cy="2528570"/>
          </a:xfrm>
          <a:prstGeom prst="rect">
            <a:avLst/>
          </a:prstGeom>
        </p:spPr>
      </p:pic>
      <p:sp>
        <p:nvSpPr>
          <p:cNvPr id="9" name="下箭头 8"/>
          <p:cNvSpPr/>
          <p:nvPr/>
        </p:nvSpPr>
        <p:spPr>
          <a:xfrm>
            <a:off x="4446905" y="3061970"/>
            <a:ext cx="319405" cy="67627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rgbClr val="FFFFFF"/>
          </a:lnRef>
          <a:fillRef idx="3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下箭头 9"/>
          <p:cNvSpPr/>
          <p:nvPr>
            <p:custDataLst>
              <p:tags r:id="rId5"/>
            </p:custDataLst>
          </p:nvPr>
        </p:nvSpPr>
        <p:spPr>
          <a:xfrm>
            <a:off x="9920605" y="3061970"/>
            <a:ext cx="319405" cy="676275"/>
          </a:xfrm>
          <a:prstGeom prst="downArrow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0">
            <a:srgbClr val="FFFFFF"/>
          </a:lnRef>
          <a:fillRef idx="3">
            <a:schemeClr val="accent3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2"/>
          <p:cNvSpPr>
            <a:spLocks noGrp="1"/>
          </p:cNvSpPr>
          <p:nvPr>
            <p:custDataLst>
              <p:tags r:id="rId6"/>
            </p:custDataLst>
          </p:nvPr>
        </p:nvSpPr>
        <p:spPr>
          <a:xfrm>
            <a:off x="6075680" y="6090920"/>
            <a:ext cx="5323205" cy="5384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zh-CN" altLang="en-US" sz="20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小红书基于大语言模型的翻译功能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791972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提示词攻击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</a:rPr>
              <a:t> Prompt Hacking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对推理模型如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DeepSeek-R1，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可以通过特定的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Prompt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让其陷入无限思考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针对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AI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DDoS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攻击</a:t>
            </a:r>
          </a:p>
        </p:txBody>
      </p:sp>
      <p:pic>
        <p:nvPicPr>
          <p:cNvPr id="3" name="415652370-a67ad7c7-9c39-4cfb-9444-58e494ff48ae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4798" b="9051"/>
          <a:stretch>
            <a:fillRect/>
          </a:stretch>
        </p:blipFill>
        <p:spPr>
          <a:xfrm>
            <a:off x="4714875" y="1841500"/>
            <a:ext cx="2345690" cy="5016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791972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提示词攻击</a:t>
            </a:r>
            <a:r>
              <a:rPr lang="en-US" altLang="zh-CN" b="1">
                <a:latin typeface="楷体" panose="02010609060101010101" charset="-122"/>
                <a:ea typeface="楷体" panose="02010609060101010101" charset="-122"/>
              </a:rPr>
              <a:t> Prompt Hacking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1085195" cy="74231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对推理模型如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DeepSeek-R1，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可以通过特定的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Prompt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让其陷入无限思考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——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针对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AI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的</a:t>
            </a: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DDoS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攻击</a:t>
            </a:r>
          </a:p>
        </p:txBody>
      </p:sp>
      <p:sp>
        <p:nvSpPr>
          <p:cNvPr id="13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607810" y="6319520"/>
            <a:ext cx="5326891" cy="40703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https://github.com/PKU-YuanGroup/Reasoning-Attack</a:t>
            </a:r>
          </a:p>
        </p:txBody>
      </p:sp>
      <p:sp>
        <p:nvSpPr>
          <p:cNvPr id="1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826885" y="3719195"/>
            <a:ext cx="4773295" cy="10617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思考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模型为什么会反复思考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？</a:t>
            </a: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（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提示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：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模型训练过程中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只有得到正确答案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，</a:t>
            </a:r>
            <a:r>
              <a:rPr kumimoji="1" lang="zh-CN" altLang="en-US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才能拿到奖励</a:t>
            </a:r>
            <a:r>
              <a:rPr kumimoji="1" lang="en-US" altLang="zh-CN" sz="2000" b="0" i="0" u="none" strike="noStrike" kern="1200" cap="none" spc="0" normalizeH="0" baseline="0" noProof="1">
                <a:solidFill>
                  <a:srgbClr val="FF0000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）</a:t>
            </a:r>
          </a:p>
        </p:txBody>
      </p:sp>
      <p:pic>
        <p:nvPicPr>
          <p:cNvPr id="2" name="图片 1"/>
          <p:cNvPicPr/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91845" y="2180590"/>
            <a:ext cx="5670550" cy="45097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AutoShape 2"/>
          <p:cNvSpPr>
            <a:spLocks noChangeAspect="1"/>
          </p:cNvSpPr>
          <p:nvPr/>
        </p:nvSpPr>
        <p:spPr>
          <a:xfrm>
            <a:off x="5943600" y="3276600"/>
            <a:ext cx="304800" cy="304800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 anchorCtr="0"/>
          <a:lstStyle/>
          <a:p>
            <a:endParaRPr lang="zh-CN" altLang="en-US"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307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5738" y="5794375"/>
            <a:ext cx="1660525" cy="466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5" name="文本框 8"/>
          <p:cNvSpPr txBox="1"/>
          <p:nvPr/>
        </p:nvSpPr>
        <p:spPr>
          <a:xfrm>
            <a:off x="4735513" y="4129405"/>
            <a:ext cx="2720975" cy="706755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  <a:sym typeface="等线" panose="02010600030101010101" charset="-122"/>
              </a:rPr>
              <a:t>涂程颖</a:t>
            </a:r>
            <a:endParaRPr lang="zh-CN" altLang="en-US" sz="2000" dirty="0">
              <a:latin typeface="楷体" panose="02010609060101010101" charset="-122"/>
              <a:ea typeface="楷体" panose="02010609060101010101" charset="-122"/>
            </a:endParaRPr>
          </a:p>
          <a:p>
            <a:pPr algn="ctr"/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北京大学</a:t>
            </a:r>
            <a:r>
              <a:rPr lang="en-US" altLang="zh-CN" sz="2000" dirty="0">
                <a:latin typeface="楷体" panose="02010609060101010101" charset="-122"/>
                <a:ea typeface="楷体" panose="02010609060101010101" charset="-122"/>
              </a:rPr>
              <a:t> </a:t>
            </a:r>
            <a:r>
              <a:rPr lang="zh-CN" altLang="en-US" sz="2000" dirty="0">
                <a:latin typeface="楷体" panose="02010609060101010101" charset="-122"/>
                <a:ea typeface="楷体" panose="02010609060101010101" charset="-122"/>
              </a:rPr>
              <a:t>计算机学院</a:t>
            </a:r>
          </a:p>
        </p:txBody>
      </p:sp>
      <p:sp>
        <p:nvSpPr>
          <p:cNvPr id="3076" name="标题 1"/>
          <p:cNvSpPr>
            <a:spLocks noGrp="1"/>
          </p:cNvSpPr>
          <p:nvPr>
            <p:ph type="ctrTitle"/>
          </p:nvPr>
        </p:nvSpPr>
        <p:spPr>
          <a:xfrm>
            <a:off x="2465388" y="1590675"/>
            <a:ext cx="7261225" cy="1541463"/>
          </a:xfrm>
        </p:spPr>
        <p:txBody>
          <a:bodyPr vert="horz" lIns="91440" tIns="45720" rIns="91440" bIns="45720" anchor="b" anchorCtr="0">
            <a:normAutofit/>
          </a:bodyPr>
          <a:lstStyle/>
          <a:p>
            <a:pPr defTabSz="914400">
              <a:buClrTx/>
              <a:buSzTx/>
              <a:buFontTx/>
              <a:buNone/>
            </a:pPr>
            <a: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大语言模型入门</a:t>
            </a:r>
            <a:b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</a:br>
            <a:r>
              <a:rPr lang="zh-CN" altLang="en-US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提示词工程</a:t>
            </a:r>
            <a:r>
              <a:rPr lang="en-US" altLang="zh-CN" sz="3200" b="1" kern="1200" dirty="0">
                <a:latin typeface="楷体" panose="02010609060101010101" charset="-122"/>
                <a:ea typeface="楷体" panose="02010609060101010101" charset="-122"/>
                <a:cs typeface="+mj-cs"/>
              </a:rPr>
              <a:t> (Prompt Engineering)</a:t>
            </a:r>
            <a:endParaRPr lang="zh-CN" altLang="en-US" sz="2000" kern="1200" dirty="0">
              <a:latin typeface="Times New Roman" panose="02020503050405090304" charset="0"/>
              <a:ea typeface="楷体" panose="02010609060101010101" charset="-122"/>
              <a:cs typeface="Times New Roman" panose="02020503050405090304" charset="0"/>
            </a:endParaRPr>
          </a:p>
        </p:txBody>
      </p:sp>
      <p:sp>
        <p:nvSpPr>
          <p:cNvPr id="31749" name="文本框 1"/>
          <p:cNvSpPr txBox="1"/>
          <p:nvPr>
            <p:custDataLst>
              <p:tags r:id="rId1"/>
            </p:custDataLst>
          </p:nvPr>
        </p:nvSpPr>
        <p:spPr>
          <a:xfrm>
            <a:off x="-242570" y="2860675"/>
            <a:ext cx="12678410" cy="1445260"/>
          </a:xfrm>
          <a:prstGeom prst="rect">
            <a:avLst/>
          </a:prstGeom>
          <a:noFill/>
          <a:ln w="9525">
            <a:noFill/>
          </a:ln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zh-CN" sz="8800" b="1" dirty="0">
                <a:solidFill>
                  <a:srgbClr val="D9D9D9"/>
                </a:solidFill>
                <a:latin typeface="等线 Light" panose="02010600030101010101" charset="-122"/>
                <a:ea typeface="等线 Light" panose="02010600030101010101" charset="-122"/>
              </a:rPr>
              <a:t>Thanks for your listening!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提示词工程介绍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74700" y="1457325"/>
            <a:ext cx="10426700" cy="53784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sz="2400">
                <a:ea typeface="楷体" panose="02010609060101010101" charset="-122"/>
                <a:sym typeface="+mn-ea"/>
              </a:rPr>
              <a:t>提示词工程</a:t>
            </a:r>
            <a:r>
              <a:rPr kumimoji="1" lang="en-US" sz="2400">
                <a:ea typeface="楷体" panose="02010609060101010101" charset="-122"/>
                <a:sym typeface="+mn-ea"/>
              </a:rPr>
              <a:t> Prompt Engineering —— </a:t>
            </a:r>
            <a:r>
              <a:rPr kumimoji="1" lang="zh-CN" altLang="en-US" sz="2400">
                <a:ea typeface="楷体" panose="02010609060101010101" charset="-122"/>
                <a:sym typeface="+mn-ea"/>
              </a:rPr>
              <a:t>提问的艺术</a:t>
            </a:r>
            <a:endParaRPr kumimoji="1" sz="2400">
              <a:ea typeface="楷体" panose="02010609060101010101" charset="-122"/>
              <a:sym typeface="+mn-ea"/>
            </a:endParaRP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 descr="截屏2025-03-01 16.18.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890" y="1903730"/>
            <a:ext cx="10808970" cy="47447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提示词工程介绍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74700" y="1457325"/>
            <a:ext cx="10426700" cy="2546985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sz="2400">
                <a:ea typeface="楷体" panose="02010609060101010101" charset="-122"/>
                <a:sym typeface="+mn-ea"/>
              </a:rPr>
              <a:t>LLM</a:t>
            </a:r>
            <a:r>
              <a:rPr kumimoji="1" lang="zh-CN" altLang="en-US" sz="2400">
                <a:ea typeface="楷体" panose="02010609060101010101" charset="-122"/>
                <a:sym typeface="+mn-ea"/>
              </a:rPr>
              <a:t>中的角色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>
                <a:ea typeface="楷体" panose="02010609060101010101" charset="-122"/>
                <a:sym typeface="+mn-ea"/>
              </a:rPr>
              <a:t>system：在对话启动前，明确设定模型在对话中的角色定位。例如设定为老师、科学家、医生等。不同的角色设定将使模型在特定领域表现出更强的专业性。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>
                <a:ea typeface="楷体" panose="02010609060101010101" charset="-122"/>
                <a:sym typeface="+mn-ea"/>
              </a:rPr>
              <a:t>user：代表用户输入或生成的信息，是与LLM进行交互的主体。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>
                <a:ea typeface="楷体" panose="02010609060101010101" charset="-122"/>
                <a:sym typeface="+mn-ea"/>
              </a:rPr>
              <a:t>assistant</a:t>
            </a:r>
            <a:r>
              <a:rPr kumimoji="1">
                <a:ea typeface="楷体" panose="02010609060101010101" charset="-122"/>
                <a:sym typeface="+mn-ea"/>
              </a:rPr>
              <a:t>: 由LLM自动生成并回复的内容。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图片 1" descr="截屏2025-03-01 16.20.12"/>
          <p:cNvPicPr>
            <a:picLocks noChangeAspect="1"/>
          </p:cNvPicPr>
          <p:nvPr/>
        </p:nvPicPr>
        <p:blipFill>
          <a:blip r:embed="rId4"/>
          <a:srcRect t="31537" b="8693"/>
          <a:stretch>
            <a:fillRect/>
          </a:stretch>
        </p:blipFill>
        <p:spPr>
          <a:xfrm>
            <a:off x="2180590" y="4004310"/>
            <a:ext cx="8071485" cy="274637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提示词工程介绍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774700" y="5581015"/>
            <a:ext cx="10426700" cy="53784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sz="2400">
                <a:ea typeface="楷体" panose="02010609060101010101" charset="-122"/>
                <a:sym typeface="+mn-ea"/>
              </a:rPr>
              <a:t>提示词工程技术大多针对两个问题：幻觉和解决数学及常识性任务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截屏2025-03-01 16.10.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0" y="1365885"/>
            <a:ext cx="8521700" cy="40894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537845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sz="2400">
                <a:ea typeface="楷体" panose="02010609060101010101" charset="-122"/>
                <a:sym typeface="+mn-ea"/>
              </a:rPr>
              <a:t>提示词</a:t>
            </a:r>
            <a:r>
              <a:rPr kumimoji="1" lang="zh-CN" sz="2400">
                <a:ea typeface="楷体" panose="02010609060101010101" charset="-122"/>
                <a:sym typeface="+mn-ea"/>
              </a:rPr>
              <a:t>技巧分类</a:t>
            </a:r>
            <a:endParaRPr kumimoji="1" lang="zh-CN" altLang="en-US" sz="20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2" name="图片 1" descr="截屏2025-03-01 16.21.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810" y="1976120"/>
            <a:ext cx="7866380" cy="44481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96605" y="633412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https://arxiv.org/abs/2005.14165</a:t>
            </a:r>
          </a:p>
        </p:txBody>
      </p:sp>
      <p:pic>
        <p:nvPicPr>
          <p:cNvPr id="8" name="图片 7" descr="截屏2025-03-06 15.14.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2475" y="208280"/>
            <a:ext cx="3631565" cy="6649720"/>
          </a:xfrm>
          <a:prstGeom prst="rect">
            <a:avLst/>
          </a:prstGeom>
        </p:spPr>
      </p:pic>
      <p:sp>
        <p:nvSpPr>
          <p:cNvPr id="10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46430" y="1438275"/>
            <a:ext cx="10426700" cy="820420"/>
          </a:xfrm>
        </p:spPr>
        <p:txBody>
          <a:bodyPr>
            <a:normAutofit lnSpcReduction="10000"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Single Prompt Techniques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GPT-3 (2020)</a:t>
            </a:r>
            <a:endParaRPr kumimoji="1" lang="zh-CN" altLang="en-US" sz="2055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537845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Single Prompt Techniques: Zero-shot Prompting</a:t>
            </a: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3" name="图片 2" descr="截屏2025-03-01 16.24.19"/>
          <p:cNvPicPr>
            <a:picLocks noChangeAspect="1"/>
          </p:cNvPicPr>
          <p:nvPr/>
        </p:nvPicPr>
        <p:blipFill>
          <a:blip r:embed="rId5"/>
          <a:srcRect t="5983" b="2163"/>
          <a:stretch>
            <a:fillRect/>
          </a:stretch>
        </p:blipFill>
        <p:spPr>
          <a:xfrm>
            <a:off x="1765300" y="1913255"/>
            <a:ext cx="8661400" cy="2076450"/>
          </a:xfrm>
          <a:prstGeom prst="rect">
            <a:avLst/>
          </a:prstGeom>
        </p:spPr>
      </p:pic>
      <p:sp>
        <p:nvSpPr>
          <p:cNvPr id="4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646430" y="3990340"/>
            <a:ext cx="10426700" cy="537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Single Prompt Techniques: Few-shot Prompting</a:t>
            </a: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endParaRPr kumimoji="1" lang="zh-CN" altLang="en-US" sz="2400" b="0" i="0" u="none" strike="noStrike" kern="1200" cap="none" spc="0" normalizeH="0" baseline="0" noProof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pic>
        <p:nvPicPr>
          <p:cNvPr id="6" name="图片 5" descr="截屏2025-03-02 10.37.24"/>
          <p:cNvPicPr>
            <a:picLocks noChangeAspect="1"/>
          </p:cNvPicPr>
          <p:nvPr/>
        </p:nvPicPr>
        <p:blipFill>
          <a:blip r:embed="rId6"/>
          <a:srcRect t="6925" b="4075"/>
          <a:stretch>
            <a:fillRect/>
          </a:stretch>
        </p:blipFill>
        <p:spPr>
          <a:xfrm>
            <a:off x="1765300" y="4443095"/>
            <a:ext cx="8775700" cy="2260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20288" y="496888"/>
            <a:ext cx="1916112" cy="5381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/>
          <p:cNvSpPr/>
          <p:nvPr/>
        </p:nvSpPr>
        <p:spPr>
          <a:xfrm>
            <a:off x="12028488" y="501650"/>
            <a:ext cx="163513" cy="549275"/>
          </a:xfrm>
          <a:prstGeom prst="rect">
            <a:avLst/>
          </a:prstGeom>
          <a:solidFill>
            <a:srgbClr val="8B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699" tIns="45849" rIns="91699" bIns="45849" rtlCol="0" anchor="ctr"/>
          <a:lstStyle/>
          <a:p>
            <a:pPr algn="ctr" defTabSz="916305" fontAlgn="auto"/>
            <a:endParaRPr lang="zh-CN" altLang="en-US" sz="2315" strike="noStrike" noProof="1">
              <a:solidFill>
                <a:srgbClr val="4E639C"/>
              </a:solidFill>
              <a:ea typeface="微软雅黑" charset="-122"/>
            </a:endParaRPr>
          </a:p>
        </p:txBody>
      </p:sp>
      <p:sp>
        <p:nvSpPr>
          <p:cNvPr id="7172" name="标题 1"/>
          <p:cNvSpPr>
            <a:spLocks noGrp="1"/>
          </p:cNvSpPr>
          <p:nvPr>
            <p:ph type="title"/>
          </p:nvPr>
        </p:nvSpPr>
        <p:spPr>
          <a:xfrm>
            <a:off x="646430" y="224155"/>
            <a:ext cx="4809490" cy="1325245"/>
          </a:xfrm>
        </p:spPr>
        <p:txBody>
          <a:bodyPr vert="horz" lIns="91440" tIns="45720" rIns="91440" bIns="45720" anchor="ctr" anchorCtr="0">
            <a:normAutofit/>
          </a:bodyPr>
          <a:lstStyle/>
          <a:p>
            <a:r>
              <a:rPr lang="zh-CN" altLang="en-US" b="1">
                <a:latin typeface="楷体" panose="02010609060101010101" charset="-122"/>
                <a:ea typeface="楷体" panose="02010609060101010101" charset="-122"/>
              </a:rPr>
              <a:t>提示词技巧</a:t>
            </a:r>
          </a:p>
        </p:txBody>
      </p:sp>
      <p:sp>
        <p:nvSpPr>
          <p:cNvPr id="11" name="内容占位符 2"/>
          <p:cNvSpPr>
            <a:spLocks noGrp="1"/>
          </p:cNvSpPr>
          <p:nvPr>
            <p:ph idx="1"/>
          </p:nvPr>
        </p:nvSpPr>
        <p:spPr>
          <a:xfrm>
            <a:off x="646430" y="1438275"/>
            <a:ext cx="10426700" cy="1074420"/>
          </a:xfrm>
        </p:spPr>
        <p:txBody>
          <a:bodyPr>
            <a:normAutofit/>
          </a:bodyPr>
          <a:lstStyle/>
          <a:p>
            <a: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en-US" altLang="zh-CN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Single Prompt Techniques: Chain of Thought Prompting (CoT) </a:t>
            </a:r>
            <a:r>
              <a:rPr kumimoji="1" lang="zh-CN" altLang="en-US" sz="24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思维链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1" lang="zh-CN" altLang="en-US" sz="2055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对算术、常识和符号推理任务非常有效</a:t>
            </a:r>
          </a:p>
        </p:txBody>
      </p:sp>
      <p:pic>
        <p:nvPicPr>
          <p:cNvPr id="2" name="图片 1" descr="截屏2025-03-02 10.39.3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220" y="2716530"/>
            <a:ext cx="8825230" cy="3413760"/>
          </a:xfrm>
          <a:prstGeom prst="rect">
            <a:avLst/>
          </a:prstGeom>
        </p:spPr>
      </p:pic>
      <p:sp>
        <p:nvSpPr>
          <p:cNvPr id="7" name="内容占位符 2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396605" y="6334125"/>
            <a:ext cx="3632200" cy="369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Char char="•"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90204" pitchFamily="34" charset="0"/>
              <a:buNone/>
            </a:pPr>
            <a:r>
              <a:rPr kumimoji="1" lang="en-US" altLang="zh-CN" sz="1600" b="0" i="0" u="none" strike="noStrike" kern="1200" cap="none" spc="0" normalizeH="0" baseline="0" noProof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https://arxiv.org/abs/2205.11916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868</Words>
  <Application>Microsoft Macintosh PowerPoint</Application>
  <PresentationFormat>Widescreen</PresentationFormat>
  <Paragraphs>136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7" baseType="lpstr">
      <vt:lpstr>等线</vt:lpstr>
      <vt:lpstr>等线 Light</vt:lpstr>
      <vt:lpstr>楷体</vt:lpstr>
      <vt:lpstr>微软雅黑</vt:lpstr>
      <vt:lpstr>宋体</vt:lpstr>
      <vt:lpstr>Arial</vt:lpstr>
      <vt:lpstr>Calibri</vt:lpstr>
      <vt:lpstr>Times New Roman</vt:lpstr>
      <vt:lpstr>WPS</vt:lpstr>
      <vt:lpstr>大语言模型入门 提示词工程 (Prompt Engineering)</vt:lpstr>
      <vt:lpstr>Contents</vt:lpstr>
      <vt:lpstr>提示词工程介绍</vt:lpstr>
      <vt:lpstr>提示词工程介绍</vt:lpstr>
      <vt:lpstr>提示词工程介绍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提示词技巧</vt:lpstr>
      <vt:lpstr>提示词攻击 Prompt Hacking</vt:lpstr>
      <vt:lpstr>提示词攻击 Prompt Hacking</vt:lpstr>
      <vt:lpstr>提示词攻击 Prompt Hacking</vt:lpstr>
      <vt:lpstr>大语言模型入门 提示词工程 (Prompt Engineering)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Hongfei</cp:lastModifiedBy>
  <cp:revision>34</cp:revision>
  <dcterms:created xsi:type="dcterms:W3CDTF">2025-03-09T06:07:34Z</dcterms:created>
  <dcterms:modified xsi:type="dcterms:W3CDTF">2025-03-09T09:09:33Z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2052-6.11.0.8885</vt:lpwstr>
  </property>
  <property fmtid="{D5CDD505-2E9C-101B-9397-08002B2CF9AE}" pid="3" name="ICV">
    <vt:lpwstr>A88ED1C22E474B8FC3BEC267AB8DD2FD_41</vt:lpwstr>
  </property>
</Properties>
</file>